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9B2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06" autoAdjust="0"/>
    <p:restoredTop sz="94660"/>
  </p:normalViewPr>
  <p:slideViewPr>
    <p:cSldViewPr>
      <p:cViewPr varScale="1">
        <p:scale>
          <a:sx n="68" d="100"/>
          <a:sy n="68" d="100"/>
        </p:scale>
        <p:origin x="-9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46F78-B8EB-4224-A7CD-DD8C49824695}" type="datetimeFigureOut">
              <a:rPr lang="en-US" smtClean="0"/>
              <a:pPr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602DE-8F64-4BFE-98AE-890D729E4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46F78-B8EB-4224-A7CD-DD8C49824695}" type="datetimeFigureOut">
              <a:rPr lang="en-US" smtClean="0"/>
              <a:pPr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602DE-8F64-4BFE-98AE-890D729E4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46F78-B8EB-4224-A7CD-DD8C49824695}" type="datetimeFigureOut">
              <a:rPr lang="en-US" smtClean="0"/>
              <a:pPr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602DE-8F64-4BFE-98AE-890D729E4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46F78-B8EB-4224-A7CD-DD8C49824695}" type="datetimeFigureOut">
              <a:rPr lang="en-US" smtClean="0"/>
              <a:pPr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602DE-8F64-4BFE-98AE-890D729E4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46F78-B8EB-4224-A7CD-DD8C49824695}" type="datetimeFigureOut">
              <a:rPr lang="en-US" smtClean="0"/>
              <a:pPr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602DE-8F64-4BFE-98AE-890D729E4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46F78-B8EB-4224-A7CD-DD8C49824695}" type="datetimeFigureOut">
              <a:rPr lang="en-US" smtClean="0"/>
              <a:pPr/>
              <a:t>9/24/2014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602DE-8F64-4BFE-98AE-890D729E4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46F78-B8EB-4224-A7CD-DD8C49824695}" type="datetimeFigureOut">
              <a:rPr lang="en-US" smtClean="0"/>
              <a:pPr/>
              <a:t>9/24/2014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602DE-8F64-4BFE-98AE-890D729E4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46F78-B8EB-4224-A7CD-DD8C49824695}" type="datetimeFigureOut">
              <a:rPr lang="en-US" smtClean="0"/>
              <a:pPr/>
              <a:t>9/24/2014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602DE-8F64-4BFE-98AE-890D729E4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46F78-B8EB-4224-A7CD-DD8C49824695}" type="datetimeFigureOut">
              <a:rPr lang="en-US" smtClean="0"/>
              <a:pPr/>
              <a:t>9/24/2014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602DE-8F64-4BFE-98AE-890D729E4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46F78-B8EB-4224-A7CD-DD8C49824695}" type="datetimeFigureOut">
              <a:rPr lang="en-US" smtClean="0"/>
              <a:pPr/>
              <a:t>9/24/2014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602DE-8F64-4BFE-98AE-890D729E4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46F78-B8EB-4224-A7CD-DD8C49824695}" type="datetimeFigureOut">
              <a:rPr lang="en-US" smtClean="0"/>
              <a:pPr/>
              <a:t>9/24/2014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602DE-8F64-4BFE-98AE-890D729E4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46F78-B8EB-4224-A7CD-DD8C49824695}" type="datetimeFigureOut">
              <a:rPr lang="en-US" smtClean="0"/>
              <a:pPr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602DE-8F64-4BFE-98AE-890D729E4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28600"/>
            <a:ext cx="1524000" cy="228600"/>
          </a:xfrm>
        </p:spPr>
        <p:txBody>
          <a:bodyPr>
            <a:noAutofit/>
          </a:bodyPr>
          <a:lstStyle/>
          <a:p>
            <a:pPr algn="l"/>
            <a:r>
              <a:rPr lang="en-US" sz="1200" dirty="0" smtClean="0"/>
              <a:t>NTC 14-04 PIR Matrix</a:t>
            </a:r>
            <a:endParaRPr lang="en-US" sz="1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457200"/>
          <a:ext cx="8183874" cy="6146178"/>
        </p:xfrm>
        <a:graphic>
          <a:graphicData uri="http://schemas.openxmlformats.org/drawingml/2006/table">
            <a:tbl>
              <a:tblPr/>
              <a:tblGrid>
                <a:gridCol w="214620"/>
                <a:gridCol w="1287718"/>
                <a:gridCol w="1317059"/>
                <a:gridCol w="1828800"/>
                <a:gridCol w="457200"/>
                <a:gridCol w="762000"/>
                <a:gridCol w="304797"/>
                <a:gridCol w="182880"/>
                <a:gridCol w="182880"/>
                <a:gridCol w="182880"/>
                <a:gridCol w="182880"/>
                <a:gridCol w="182880"/>
                <a:gridCol w="182880"/>
                <a:gridCol w="182880"/>
                <a:gridCol w="182880"/>
                <a:gridCol w="182880"/>
                <a:gridCol w="182880"/>
                <a:gridCol w="182880"/>
              </a:tblGrid>
              <a:tr h="457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b="1" dirty="0" smtClean="0">
                        <a:latin typeface="Arial Narrow" pitchFamily="34" charset="0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b="1" dirty="0" smtClean="0">
                        <a:latin typeface="Arial Narrow" pitchFamily="34" charset="0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dirty="0" smtClean="0">
                          <a:latin typeface="Arial Narrow" pitchFamily="34" charset="0"/>
                          <a:ea typeface="Times New Roman"/>
                        </a:rPr>
                        <a:t>#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b="1" dirty="0" smtClean="0">
                        <a:latin typeface="Arial Narrow" pitchFamily="34" charset="0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b="1" dirty="0" smtClean="0">
                        <a:latin typeface="Arial Narrow" pitchFamily="34" charset="0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dirty="0" smtClean="0">
                          <a:latin typeface="Arial Narrow" pitchFamily="34" charset="0"/>
                          <a:ea typeface="Times New Roman"/>
                        </a:rPr>
                        <a:t>PIR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b="1" dirty="0" smtClean="0">
                        <a:latin typeface="Arial Narrow" pitchFamily="34" charset="0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b="1" dirty="0" smtClean="0">
                        <a:latin typeface="Arial Narrow" pitchFamily="34" charset="0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dirty="0" smtClean="0">
                          <a:latin typeface="Arial Narrow" pitchFamily="34" charset="0"/>
                          <a:ea typeface="Times New Roman"/>
                        </a:rPr>
                        <a:t>SIR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b="1" dirty="0" smtClean="0">
                        <a:latin typeface="Arial Narrow" pitchFamily="34" charset="0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b="1" dirty="0" smtClean="0">
                        <a:latin typeface="Arial Narrow" pitchFamily="34" charset="0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dirty="0" smtClean="0">
                          <a:latin typeface="Arial Narrow" pitchFamily="34" charset="0"/>
                          <a:ea typeface="Times New Roman"/>
                        </a:rPr>
                        <a:t>INDICATORS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b="1" dirty="0" smtClean="0">
                        <a:latin typeface="Arial Narrow" pitchFamily="34" charset="0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b="1" dirty="0" smtClean="0">
                        <a:latin typeface="Arial Narrow" pitchFamily="34" charset="0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dirty="0" smtClean="0">
                          <a:latin typeface="Arial Narrow" pitchFamily="34" charset="0"/>
                          <a:ea typeface="Times New Roman"/>
                        </a:rPr>
                        <a:t>Start/stop phase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b="1" dirty="0" smtClean="0">
                        <a:latin typeface="Arial Narrow" pitchFamily="34" charset="0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b="1" dirty="0" smtClean="0">
                        <a:latin typeface="Arial Narrow" pitchFamily="34" charset="0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dirty="0" smtClean="0">
                          <a:latin typeface="Arial Narrow" pitchFamily="34" charset="0"/>
                          <a:ea typeface="Times New Roman"/>
                        </a:rPr>
                        <a:t>Related NAIs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b="1" dirty="0" smtClean="0">
                        <a:latin typeface="Arial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b="1" dirty="0" smtClean="0">
                        <a:latin typeface="Arial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dirty="0" smtClean="0">
                          <a:latin typeface="Arial"/>
                          <a:ea typeface="Times New Roman"/>
                        </a:rPr>
                        <a:t>DP</a:t>
                      </a:r>
                      <a:endParaRPr lang="en-US" sz="600" dirty="0">
                        <a:latin typeface="Times New Roman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"/>
                          <a:ea typeface="Times New Roman"/>
                        </a:rPr>
                        <a:t>A  TROOP</a:t>
                      </a:r>
                      <a:endParaRPr lang="en-US" sz="600" dirty="0">
                        <a:latin typeface="Arial"/>
                        <a:ea typeface="Times New Roman"/>
                      </a:endParaRPr>
                    </a:p>
                  </a:txBody>
                  <a:tcPr marL="57600" marR="5760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"/>
                          <a:ea typeface="Times New Roman"/>
                        </a:rPr>
                        <a:t>B  TROOP</a:t>
                      </a:r>
                      <a:endParaRPr lang="en-US" sz="600" dirty="0">
                        <a:latin typeface="Arial"/>
                        <a:ea typeface="Times New Roman"/>
                      </a:endParaRPr>
                    </a:p>
                  </a:txBody>
                  <a:tcPr marL="57600" marR="5760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"/>
                          <a:ea typeface="Times New Roman"/>
                        </a:rPr>
                        <a:t>C  TROOP</a:t>
                      </a:r>
                      <a:endParaRPr lang="en-US" sz="600" dirty="0">
                        <a:latin typeface="Arial"/>
                        <a:ea typeface="Times New Roman"/>
                      </a:endParaRPr>
                    </a:p>
                  </a:txBody>
                  <a:tcPr marL="57600" marR="5760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"/>
                          <a:ea typeface="Times New Roman"/>
                        </a:rPr>
                        <a:t>UAS</a:t>
                      </a:r>
                      <a:endParaRPr lang="en-US" sz="600" dirty="0">
                        <a:latin typeface="Arial"/>
                        <a:ea typeface="Times New Roman"/>
                      </a:endParaRPr>
                    </a:p>
                  </a:txBody>
                  <a:tcPr marL="57600" marR="5760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"/>
                          <a:ea typeface="Times New Roman"/>
                        </a:rPr>
                        <a:t>HUMINT</a:t>
                      </a:r>
                      <a:endParaRPr lang="en-US" sz="600" dirty="0">
                        <a:latin typeface="Arial"/>
                        <a:ea typeface="Times New Roman"/>
                      </a:endParaRPr>
                    </a:p>
                  </a:txBody>
                  <a:tcPr marL="57600" marR="5760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"/>
                          <a:ea typeface="Times New Roman"/>
                        </a:rPr>
                        <a:t>AH-64</a:t>
                      </a:r>
                      <a:endParaRPr lang="en-US" sz="600" dirty="0">
                        <a:latin typeface="Arial"/>
                        <a:ea typeface="Times New Roman"/>
                      </a:endParaRPr>
                    </a:p>
                  </a:txBody>
                  <a:tcPr marL="57600" marR="5760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"/>
                          <a:ea typeface="Times New Roman"/>
                        </a:rPr>
                        <a:t>SIGINT</a:t>
                      </a:r>
                      <a:endParaRPr lang="en-US" sz="600" dirty="0">
                        <a:latin typeface="Arial"/>
                        <a:ea typeface="Times New Roman"/>
                      </a:endParaRPr>
                    </a:p>
                  </a:txBody>
                  <a:tcPr marL="57600" marR="5760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"/>
                          <a:ea typeface="Times New Roman"/>
                        </a:rPr>
                        <a:t>Q36/37</a:t>
                      </a:r>
                      <a:endParaRPr lang="en-US" sz="600" dirty="0">
                        <a:latin typeface="Arial"/>
                        <a:ea typeface="Times New Roman"/>
                      </a:endParaRPr>
                    </a:p>
                  </a:txBody>
                  <a:tcPr marL="57600" marR="5760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"/>
                          <a:ea typeface="Times New Roman"/>
                        </a:rPr>
                        <a:t>JSTARST</a:t>
                      </a:r>
                      <a:endParaRPr lang="en-US" sz="600" dirty="0">
                        <a:latin typeface="Arial"/>
                        <a:ea typeface="Times New Roman"/>
                      </a:endParaRPr>
                    </a:p>
                  </a:txBody>
                  <a:tcPr marL="57600" marR="5760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"/>
                          <a:ea typeface="Times New Roman"/>
                        </a:rPr>
                        <a:t>IMINT</a:t>
                      </a:r>
                      <a:endParaRPr lang="en-US" sz="600" dirty="0">
                        <a:latin typeface="Arial"/>
                        <a:ea typeface="Times New Roman"/>
                      </a:endParaRPr>
                    </a:p>
                  </a:txBody>
                  <a:tcPr marL="57600" marR="5760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 smtClean="0">
                          <a:latin typeface="Arial"/>
                          <a:ea typeface="Times New Roman"/>
                        </a:rPr>
                        <a:t>ATROPIAN LNO</a:t>
                      </a:r>
                      <a:endParaRPr lang="en-US" sz="500" dirty="0">
                        <a:latin typeface="Arial"/>
                        <a:ea typeface="Times New Roman"/>
                      </a:endParaRPr>
                    </a:p>
                  </a:txBody>
                  <a:tcPr marL="57600" marR="5760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9B28"/>
                    </a:solidFill>
                  </a:tcPr>
                </a:tc>
              </a:tr>
              <a:tr h="90874">
                <a:tc rowSpan="2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1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latin typeface="Arial Narrow" pitchFamily="34" charset="0"/>
                          <a:ea typeface="Times New Roman"/>
                        </a:rPr>
                        <a:t>How will the enemy conduct reconnaissance/forward observation (FO)?</a:t>
                      </a:r>
                      <a:endParaRPr lang="en-US" sz="8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Where are the enemy reconnaissance</a:t>
                      </a:r>
                      <a:r>
                        <a:rPr lang="en-US" sz="600" baseline="0" dirty="0" smtClean="0">
                          <a:latin typeface="Arial Narrow" pitchFamily="34" charset="0"/>
                          <a:ea typeface="Times New Roman"/>
                        </a:rPr>
                        <a:t> elements?</a:t>
                      </a: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Presence of BRDMs/BMP2s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Phase I-II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17008,</a:t>
                      </a:r>
                      <a:r>
                        <a:rPr lang="en-US" sz="600" baseline="0" dirty="0" smtClean="0">
                          <a:latin typeface="Arial Narrow" pitchFamily="34" charset="0"/>
                          <a:ea typeface="Times New Roman"/>
                        </a:rPr>
                        <a:t> 17010, 17016,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aseline="0" dirty="0" smtClean="0">
                          <a:latin typeface="Arial Narrow" pitchFamily="34" charset="0"/>
                          <a:ea typeface="Times New Roman"/>
                        </a:rPr>
                        <a:t>17019, 17009, 17020,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aseline="0" dirty="0" smtClean="0">
                          <a:latin typeface="Arial Narrow" pitchFamily="34" charset="0"/>
                          <a:ea typeface="Times New Roman"/>
                        </a:rPr>
                        <a:t>17017, 17018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2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56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Communications reporting course of action of U.S. forces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56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Civilians loitering near main </a:t>
                      </a:r>
                      <a:r>
                        <a:rPr lang="en-US" sz="600" dirty="0" err="1" smtClean="0">
                          <a:latin typeface="Arial Narrow" pitchFamily="34" charset="0"/>
                          <a:ea typeface="Times New Roman"/>
                        </a:rPr>
                        <a:t>AoA</a:t>
                      </a: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(s)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 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56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Dismounted units postured on visual vantage points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Are enemy reconnaissance elements reinforced</a:t>
                      </a:r>
                      <a:r>
                        <a:rPr lang="en-US" sz="600" baseline="0" dirty="0" smtClean="0">
                          <a:latin typeface="Arial Narrow" pitchFamily="34" charset="0"/>
                          <a:ea typeface="Times New Roman"/>
                        </a:rPr>
                        <a:t> with AT systems?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Phase I-II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17008,</a:t>
                      </a:r>
                      <a:r>
                        <a:rPr lang="en-US" sz="600" baseline="0" dirty="0" smtClean="0">
                          <a:latin typeface="Arial Narrow" pitchFamily="34" charset="0"/>
                          <a:ea typeface="Times New Roman"/>
                        </a:rPr>
                        <a:t> 17010, 17016,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aseline="0" dirty="0" smtClean="0">
                          <a:latin typeface="Arial Narrow" pitchFamily="34" charset="0"/>
                          <a:ea typeface="Times New Roman"/>
                        </a:rPr>
                        <a:t>17019, 17009, 17020,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aseline="0" dirty="0" smtClean="0">
                          <a:latin typeface="Arial Narrow" pitchFamily="34" charset="0"/>
                          <a:ea typeface="Times New Roman"/>
                        </a:rPr>
                        <a:t>17017, 17018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Detection of SACLOS radar electronic signals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Presence of 2A45MD in the disruption zone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Presence</a:t>
                      </a:r>
                      <a:r>
                        <a:rPr lang="en-US" sz="600" baseline="0" dirty="0" smtClean="0">
                          <a:latin typeface="Arial Narrow" pitchFamily="34" charset="0"/>
                          <a:ea typeface="Times New Roman"/>
                        </a:rPr>
                        <a:t> of BRDM/BMP with AT modification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Phase I-II</a:t>
                      </a: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Are enemy reconnaissance elements augmented with air-defense assets?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17008,</a:t>
                      </a:r>
                      <a:r>
                        <a:rPr lang="en-US" sz="600" baseline="0" dirty="0" smtClean="0">
                          <a:latin typeface="Arial Narrow" pitchFamily="34" charset="0"/>
                          <a:ea typeface="Times New Roman"/>
                        </a:rPr>
                        <a:t> 17010, 17016,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aseline="0" dirty="0" smtClean="0">
                          <a:latin typeface="Arial Narrow" pitchFamily="34" charset="0"/>
                          <a:ea typeface="Times New Roman"/>
                        </a:rPr>
                        <a:t>17019, 17009, 17020,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aseline="0" dirty="0" smtClean="0">
                          <a:latin typeface="Arial Narrow" pitchFamily="34" charset="0"/>
                          <a:ea typeface="Times New Roman"/>
                        </a:rPr>
                        <a:t>17017, 17018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Detection of SACLOS radar electronic signals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56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21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Dismounted units with shoulder-fired launchers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69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Presence of tracked AD/AA asset in the disruption zone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1440">
                <a:tc rowSpan="1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2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latin typeface="Arial Narrow" pitchFamily="34" charset="0"/>
                          <a:ea typeface="Times New Roman"/>
                        </a:rPr>
                        <a:t>How will the enemy attempt to disrupt as U.S. forces move through the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latin typeface="Arial Narrow" pitchFamily="34" charset="0"/>
                          <a:ea typeface="Times New Roman"/>
                        </a:rPr>
                        <a:t>central</a:t>
                      </a:r>
                      <a:r>
                        <a:rPr lang="en-US" sz="800" baseline="0" dirty="0" smtClean="0">
                          <a:latin typeface="Arial Narrow" pitchFamily="34" charset="0"/>
                          <a:ea typeface="Times New Roman"/>
                        </a:rPr>
                        <a:t> corridor?</a:t>
                      </a:r>
                      <a:endParaRPr lang="en-US" sz="8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Will the enemy use IDF in the central corridor?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FO communications regarding U.S. progression thru corridor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PHASE II-IV</a:t>
                      </a: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17008,</a:t>
                      </a:r>
                      <a:r>
                        <a:rPr lang="en-US" sz="600" baseline="0" dirty="0" smtClean="0">
                          <a:latin typeface="Arial Narrow" pitchFamily="34" charset="0"/>
                          <a:ea typeface="Times New Roman"/>
                        </a:rPr>
                        <a:t> 17010, 17016,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aseline="0" dirty="0" smtClean="0">
                          <a:latin typeface="Arial Narrow" pitchFamily="34" charset="0"/>
                          <a:ea typeface="Times New Roman"/>
                        </a:rPr>
                        <a:t>17019, 17009, 17020,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aseline="0" dirty="0" smtClean="0">
                          <a:latin typeface="Arial Narrow" pitchFamily="34" charset="0"/>
                          <a:ea typeface="Times New Roman"/>
                        </a:rPr>
                        <a:t>17004, 17003</a:t>
                      </a:r>
                      <a:endParaRPr lang="en-US" sz="600" dirty="0" smtClean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1,2,3</a:t>
                      </a: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986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Radar</a:t>
                      </a:r>
                      <a:r>
                        <a:rPr lang="en-US" sz="600" baseline="0" dirty="0" smtClean="0">
                          <a:latin typeface="Arial Narrow" pitchFamily="34" charset="0"/>
                          <a:ea typeface="Times New Roman"/>
                        </a:rPr>
                        <a:t> signature of IDF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</a:tr>
              <a:tr h="986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Forward movement of 2S19/BM-21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</a:tr>
              <a:tr h="274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Location of MFPs within planning range of the corridor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</a:tr>
              <a:tr h="712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Are enemy reconnaissance elements reinforced with AT systems?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600" dirty="0" smtClean="0"/>
                        <a:t>PHASE  I-II</a:t>
                      </a:r>
                      <a:endParaRPr lang="en-US" sz="600" dirty="0"/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17008,</a:t>
                      </a:r>
                      <a:r>
                        <a:rPr lang="en-US" sz="600" baseline="0" dirty="0" smtClean="0">
                          <a:latin typeface="Arial Narrow" pitchFamily="34" charset="0"/>
                          <a:ea typeface="Times New Roman"/>
                        </a:rPr>
                        <a:t> 17010, 17016,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aseline="0" dirty="0" smtClean="0">
                          <a:latin typeface="Arial Narrow" pitchFamily="34" charset="0"/>
                          <a:ea typeface="Times New Roman"/>
                        </a:rPr>
                        <a:t>17019, 17009, 17020</a:t>
                      </a: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08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Communications</a:t>
                      </a:r>
                      <a:r>
                        <a:rPr lang="en-US" sz="600" baseline="0" dirty="0" smtClean="0">
                          <a:latin typeface="Arial Narrow" pitchFamily="34" charset="0"/>
                          <a:ea typeface="Times New Roman"/>
                        </a:rPr>
                        <a:t> regarding posture on air corridors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Presence</a:t>
                      </a:r>
                      <a:r>
                        <a:rPr lang="en-US" sz="600" baseline="0" dirty="0" smtClean="0">
                          <a:latin typeface="Arial Narrow" pitchFamily="34" charset="0"/>
                          <a:ea typeface="Times New Roman"/>
                        </a:rPr>
                        <a:t> of 2A45MD in the disruption zone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08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</a:tr>
              <a:tr h="274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Presence of BRDM/BMP with AT modification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</a:tr>
              <a:tr h="634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Are enemy reconnaissance elements augmented with air -defense assets?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</a:tr>
              <a:tr h="908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Detection of SACLOS radar electronic signals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600" dirty="0" smtClean="0"/>
                        <a:t>PHASE I-II</a:t>
                      </a:r>
                      <a:endParaRPr lang="en-US" sz="600" dirty="0"/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17008,</a:t>
                      </a:r>
                      <a:r>
                        <a:rPr lang="en-US" sz="600" baseline="0" dirty="0" smtClean="0">
                          <a:latin typeface="Arial Narrow" pitchFamily="34" charset="0"/>
                          <a:ea typeface="Times New Roman"/>
                        </a:rPr>
                        <a:t> 17010, 17016,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aseline="0" dirty="0" smtClean="0">
                          <a:latin typeface="Arial Narrow" pitchFamily="34" charset="0"/>
                          <a:ea typeface="Times New Roman"/>
                        </a:rPr>
                        <a:t>17019,  17009,  17020, 17004</a:t>
                      </a:r>
                      <a:endParaRPr lang="en-US" sz="600" dirty="0">
                        <a:latin typeface="Arial Narrow" pitchFamily="34" charset="0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86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Dismounted units with shoulder-fired launchers</a:t>
                      </a: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</a:tr>
              <a:tr h="986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Presence of tracked AD/AA asset in the disruption zone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</a:tr>
              <a:tr h="90874">
                <a:tc rowSpan="1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3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latin typeface="Arial Narrow" pitchFamily="34" charset="0"/>
                          <a:ea typeface="Times New Roman"/>
                        </a:rPr>
                        <a:t>How will the enemy employ chemical</a:t>
                      </a:r>
                      <a:r>
                        <a:rPr lang="en-US" sz="800" baseline="0" dirty="0" smtClean="0">
                          <a:latin typeface="Arial Narrow" pitchFamily="34" charset="0"/>
                          <a:ea typeface="Times New Roman"/>
                        </a:rPr>
                        <a:t> attacks?</a:t>
                      </a: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Will BFB conduct chemical attacks?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Presence</a:t>
                      </a:r>
                      <a:r>
                        <a:rPr lang="en-US" sz="600" baseline="0" dirty="0" smtClean="0">
                          <a:latin typeface="Arial Narrow" pitchFamily="34" charset="0"/>
                          <a:ea typeface="Times New Roman"/>
                        </a:rPr>
                        <a:t> of IDPs (possible chemical injuries)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600" dirty="0" smtClean="0"/>
                        <a:t>PHASE I-IV</a:t>
                      </a:r>
                      <a:endParaRPr lang="en-US" sz="600" dirty="0"/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17021,</a:t>
                      </a:r>
                      <a:r>
                        <a:rPr lang="en-US" sz="600" baseline="0" dirty="0" smtClean="0">
                          <a:latin typeface="Arial Narrow" pitchFamily="34" charset="0"/>
                          <a:ea typeface="Times New Roman"/>
                        </a:rPr>
                        <a:t> 17023, 17007,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aseline="0" dirty="0" smtClean="0">
                          <a:latin typeface="Arial Narrow" pitchFamily="34" charset="0"/>
                          <a:ea typeface="Times New Roman"/>
                        </a:rPr>
                        <a:t>17025, 17001</a:t>
                      </a:r>
                      <a:endParaRPr lang="en-US" sz="600" dirty="0">
                        <a:latin typeface="Arial Narrow" pitchFamily="34" charset="0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1,2,3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5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5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5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5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5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5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5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5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36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Unnatural objects near mobility corridors and chokepoints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56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Civilians/enemy military in</a:t>
                      </a:r>
                      <a:r>
                        <a:rPr lang="en-US" sz="600" baseline="0" dirty="0" smtClean="0">
                          <a:latin typeface="Arial Narrow" pitchFamily="34" charset="0"/>
                          <a:ea typeface="Times New Roman"/>
                        </a:rPr>
                        <a:t> MOPP gear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56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Will conventional forces employ chemical weapons?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Enemy  artillery units in MOPP gear</a:t>
                      </a: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50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DZ elements</a:t>
                      </a:r>
                      <a:r>
                        <a:rPr lang="en-US" sz="600" baseline="0" dirty="0" smtClean="0">
                          <a:latin typeface="Arial Narrow" pitchFamily="34" charset="0"/>
                          <a:ea typeface="Times New Roman"/>
                        </a:rPr>
                        <a:t> in MOPP gear</a:t>
                      </a:r>
                      <a:endParaRPr lang="en-US" sz="600" dirty="0" smtClean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600" dirty="0" smtClean="0"/>
                        <a:t>PHASE I-IV</a:t>
                      </a:r>
                      <a:endParaRPr lang="en-US" sz="600" dirty="0"/>
                    </a:p>
                  </a:txBody>
                  <a:tcPr marL="57600" marR="57600" marT="0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17010, 17016, 17008, 17019, 17009,</a:t>
                      </a:r>
                      <a:r>
                        <a:rPr lang="en-US" sz="600" baseline="0" dirty="0" smtClean="0">
                          <a:latin typeface="Arial Narrow" pitchFamily="34" charset="0"/>
                          <a:ea typeface="Times New Roman"/>
                        </a:rPr>
                        <a:t> 17020, 17007, 17004, 17014, 17006, 17001, 17003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56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Chemical deployment units near artillery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08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0874">
                <a:tc rowSpan="1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4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latin typeface="Arial Narrow" pitchFamily="34" charset="0"/>
                          <a:ea typeface="Times New Roman"/>
                        </a:rPr>
                        <a:t>How will unconventional enemy forces and the civilian population affect operations?</a:t>
                      </a:r>
                      <a:endParaRPr lang="en-US" sz="8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What populated areas are friendly/hostile to U.S. forces?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Hospitable/inhospitable welcome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en-US" sz="600" dirty="0" smtClean="0"/>
                        <a:t>PHASE I-IV</a:t>
                      </a:r>
                      <a:endParaRPr lang="en-US" sz="600" dirty="0"/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17021, 17023, 17014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2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56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Media propaganda</a:t>
                      </a:r>
                      <a:r>
                        <a:rPr lang="en-US" sz="600" baseline="0" dirty="0" smtClean="0">
                          <a:latin typeface="Arial Narrow" pitchFamily="34" charset="0"/>
                          <a:ea typeface="Times New Roman"/>
                        </a:rPr>
                        <a:t> (+/-)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</a:tr>
              <a:tr h="9661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Civilian-emplaced road blocks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</a:tr>
              <a:tr h="274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Lack of civilian population in normally populated areas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17021, 17023, 17014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Will the enemy use populated areas to conduct attacks?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dirty="0" smtClean="0"/>
                        <a:t>PHASE I-IV</a:t>
                      </a: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</a:tr>
              <a:tr h="908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Communications regarding irregular activity within</a:t>
                      </a:r>
                      <a:r>
                        <a:rPr lang="en-US" sz="600" baseline="0" dirty="0" smtClean="0">
                          <a:latin typeface="Arial Narrow" pitchFamily="34" charset="0"/>
                          <a:ea typeface="Times New Roman"/>
                        </a:rPr>
                        <a:t> city limits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Presence of IDPs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08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</a:tr>
              <a:tr h="908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IEDs in populated</a:t>
                      </a:r>
                      <a:r>
                        <a:rPr lang="en-US" sz="600" baseline="0" dirty="0" smtClean="0">
                          <a:latin typeface="Arial Narrow" pitchFamily="34" charset="0"/>
                          <a:ea typeface="Times New Roman"/>
                        </a:rPr>
                        <a:t> areas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</a:tr>
              <a:tr h="90874">
                <a:tc rowSpan="2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5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latin typeface="Arial Narrow" pitchFamily="34" charset="0"/>
                          <a:ea typeface="Times New Roman"/>
                        </a:rPr>
                        <a:t>Where</a:t>
                      </a:r>
                      <a:r>
                        <a:rPr lang="en-US" sz="800" baseline="0" dirty="0" smtClean="0">
                          <a:latin typeface="Arial Narrow" pitchFamily="34" charset="0"/>
                          <a:ea typeface="Times New Roman"/>
                        </a:rPr>
                        <a:t> is the enemy decisive operation engagement area?</a:t>
                      </a:r>
                      <a:endParaRPr lang="en-US" sz="800" dirty="0" smtClean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Where will the enemy employ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their T-80s?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Presence of T-80s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dirty="0" smtClean="0"/>
                        <a:t>PHASE II-IV</a:t>
                      </a: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17004,</a:t>
                      </a:r>
                      <a:r>
                        <a:rPr lang="en-US" sz="600" baseline="0" dirty="0" smtClean="0">
                          <a:latin typeface="Arial Narrow" pitchFamily="34" charset="0"/>
                          <a:ea typeface="Times New Roman"/>
                        </a:rPr>
                        <a:t> 17023, 17022,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aseline="0" dirty="0" smtClean="0">
                          <a:latin typeface="Arial Narrow" pitchFamily="34" charset="0"/>
                          <a:ea typeface="Times New Roman"/>
                        </a:rPr>
                        <a:t>17005, 17001, 17003,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aseline="0" dirty="0" smtClean="0">
                          <a:latin typeface="Arial Narrow" pitchFamily="34" charset="0"/>
                          <a:ea typeface="Times New Roman"/>
                        </a:rPr>
                        <a:t>17006, 17015</a:t>
                      </a:r>
                      <a:endParaRPr lang="en-US" sz="600" dirty="0" smtClean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1,2,3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i="1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56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Audible signature of  heavy armor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Communications regarding logistics and status of armor</a:t>
                      </a:r>
                      <a:r>
                        <a:rPr lang="en-US" sz="600" baseline="0" dirty="0" smtClean="0">
                          <a:latin typeface="Arial Narrow" pitchFamily="34" charset="0"/>
                          <a:ea typeface="Times New Roman"/>
                        </a:rPr>
                        <a:t> units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61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GMTI signatures of armor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6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61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Where is the enemy fixing force?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Presence of multiple T-80s/BMPs</a:t>
                      </a: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dirty="0" smtClean="0">
                          <a:latin typeface="Arial Narrow" pitchFamily="34" charset="0"/>
                        </a:rPr>
                        <a:t>PHASE III-IV</a:t>
                      </a: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9">
                  <a:txBody>
                    <a:bodyPr/>
                    <a:lstStyle/>
                    <a:p>
                      <a:r>
                        <a:rPr lang="en-US" sz="600" dirty="0" smtClean="0">
                          <a:latin typeface="Arial Narrow" pitchFamily="34" charset="0"/>
                        </a:rPr>
                        <a:t>17003-17007,</a:t>
                      </a:r>
                      <a:r>
                        <a:rPr lang="en-US" sz="600" baseline="0" dirty="0" smtClean="0">
                          <a:latin typeface="Arial Narrow" pitchFamily="34" charset="0"/>
                        </a:rPr>
                        <a:t> 17022,</a:t>
                      </a:r>
                    </a:p>
                    <a:p>
                      <a:r>
                        <a:rPr lang="en-US" sz="600" baseline="0" dirty="0" smtClean="0">
                          <a:latin typeface="Arial Narrow" pitchFamily="34" charset="0"/>
                        </a:rPr>
                        <a:t>17023, 17001, 17015</a:t>
                      </a:r>
                      <a:endParaRPr lang="en-US" sz="600" dirty="0">
                        <a:latin typeface="Arial Narrow" pitchFamily="34" charset="0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6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61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Presence of SA-8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6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61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Presence of BM-21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6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74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Presence</a:t>
                      </a:r>
                      <a:r>
                        <a:rPr lang="en-US" sz="600" baseline="0" dirty="0" smtClean="0">
                          <a:latin typeface="Arial Narrow" pitchFamily="34" charset="0"/>
                          <a:ea typeface="Times New Roman"/>
                        </a:rPr>
                        <a:t> of mortar systems (81mm, 120mm)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Where will the enemy</a:t>
                      </a:r>
                      <a:r>
                        <a:rPr lang="en-US" sz="600" baseline="0" dirty="0" smtClean="0">
                          <a:latin typeface="Arial Narrow" pitchFamily="34" charset="0"/>
                          <a:ea typeface="Times New Roman"/>
                        </a:rPr>
                        <a:t> engage U.S. forces using IDF?</a:t>
                      </a: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dirty="0" smtClean="0">
                          <a:latin typeface="Arial Narrow" pitchFamily="34" charset="0"/>
                        </a:rPr>
                        <a:t>PHASE I-V</a:t>
                      </a: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r>
                        <a:rPr lang="en-US" sz="600" dirty="0" smtClean="0">
                          <a:latin typeface="Arial Narrow" pitchFamily="34" charset="0"/>
                        </a:rPr>
                        <a:t>17004-17006, 17019, 17008-17011, 17020, 17016, 17022, 17001, 17015</a:t>
                      </a:r>
                      <a:endParaRPr lang="en-US" sz="600" dirty="0">
                        <a:latin typeface="Arial Narrow" pitchFamily="34" charset="0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6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61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Presence</a:t>
                      </a:r>
                      <a:r>
                        <a:rPr lang="en-US" sz="600" baseline="0" dirty="0" smtClean="0">
                          <a:latin typeface="Arial Narrow" pitchFamily="34" charset="0"/>
                          <a:ea typeface="Times New Roman"/>
                        </a:rPr>
                        <a:t> of forward observers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21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Presence of BM-21 and 2S19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5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08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Communications calling for fire on U.S. forces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0874">
                <a:tc rowSpan="19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6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latin typeface="Arial Narrow" pitchFamily="34" charset="0"/>
                          <a:ea typeface="Times New Roman"/>
                        </a:rPr>
                        <a:t>What avenues of approach (</a:t>
                      </a:r>
                      <a:r>
                        <a:rPr lang="en-US" sz="800" dirty="0" err="1" smtClean="0">
                          <a:latin typeface="Arial Narrow" pitchFamily="34" charset="0"/>
                          <a:ea typeface="Times New Roman"/>
                        </a:rPr>
                        <a:t>AoA</a:t>
                      </a:r>
                      <a:r>
                        <a:rPr lang="en-US" sz="800" dirty="0" smtClean="0">
                          <a:latin typeface="Arial Narrow" pitchFamily="34" charset="0"/>
                          <a:ea typeface="Times New Roman"/>
                        </a:rPr>
                        <a:t>) are most suitable for follow-on forces?</a:t>
                      </a:r>
                      <a:endParaRPr lang="en-US" sz="8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What routes</a:t>
                      </a:r>
                      <a:r>
                        <a:rPr lang="en-US" sz="600" baseline="0" dirty="0" smtClean="0">
                          <a:latin typeface="Arial Narrow" pitchFamily="34" charset="0"/>
                          <a:ea typeface="Times New Roman"/>
                        </a:rPr>
                        <a:t> are trafficable by sustainment vehicles?</a:t>
                      </a: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Smooth improved or unimproved roads</a:t>
                      </a: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PHASE</a:t>
                      </a:r>
                      <a:r>
                        <a:rPr lang="en-US" sz="600" baseline="0" dirty="0" smtClean="0">
                          <a:latin typeface="Arial Narrow" pitchFamily="34" charset="0"/>
                          <a:ea typeface="Times New Roman"/>
                        </a:rPr>
                        <a:t> I-IV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17014,</a:t>
                      </a:r>
                      <a:r>
                        <a:rPr lang="en-US" sz="600" baseline="0" dirty="0" smtClean="0">
                          <a:latin typeface="Arial Narrow" pitchFamily="34" charset="0"/>
                          <a:ea typeface="Times New Roman"/>
                        </a:rPr>
                        <a:t> 17022, 17023, 17005, 17025, 17024, 17021, 17007, 17001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1</a:t>
                      </a: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Routes wide enough to support</a:t>
                      </a:r>
                      <a:r>
                        <a:rPr lang="en-US" sz="600" baseline="0" dirty="0" smtClean="0">
                          <a:latin typeface="Arial Narrow" pitchFamily="34" charset="0"/>
                          <a:ea typeface="Times New Roman"/>
                        </a:rPr>
                        <a:t> HETT movement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Routes with gently grades/slopes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What routes experience high volumes of civilian traffic?</a:t>
                      </a: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PHASE I-IV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17014,</a:t>
                      </a:r>
                      <a:r>
                        <a:rPr lang="en-US" sz="600" baseline="0" dirty="0" smtClean="0">
                          <a:latin typeface="Arial Narrow" pitchFamily="34" charset="0"/>
                          <a:ea typeface="Times New Roman"/>
                        </a:rPr>
                        <a:t> 17022, 17023, 17005, 17025, 17024, 17021, 17007, 17001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LOCs</a:t>
                      </a:r>
                      <a:r>
                        <a:rPr lang="en-US" sz="600" baseline="0" dirty="0" smtClean="0">
                          <a:latin typeface="Arial Narrow" pitchFamily="34" charset="0"/>
                          <a:ea typeface="Times New Roman"/>
                        </a:rPr>
                        <a:t> between populated areas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Presence of high volume of civilian</a:t>
                      </a:r>
                      <a:r>
                        <a:rPr lang="en-US" sz="600" baseline="0" dirty="0" smtClean="0">
                          <a:latin typeface="Arial Narrow" pitchFamily="34" charset="0"/>
                          <a:ea typeface="Times New Roman"/>
                        </a:rPr>
                        <a:t> traffic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Improved</a:t>
                      </a:r>
                      <a:r>
                        <a:rPr lang="en-US" sz="600" baseline="0" dirty="0" smtClean="0">
                          <a:latin typeface="Arial Narrow" pitchFamily="34" charset="0"/>
                          <a:ea typeface="Times New Roman"/>
                        </a:rPr>
                        <a:t> roads</a:t>
                      </a:r>
                      <a:endParaRPr lang="en-US" sz="600" dirty="0" smtClean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GMTI signatures along high-speed AA</a:t>
                      </a: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86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What routes have counter-mobility obstacles?</a:t>
                      </a: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PHASE I-IV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17002,</a:t>
                      </a:r>
                      <a:r>
                        <a:rPr lang="en-US" sz="600" baseline="0" dirty="0" smtClean="0">
                          <a:latin typeface="Arial Narrow" pitchFamily="34" charset="0"/>
                          <a:ea typeface="Times New Roman"/>
                        </a:rPr>
                        <a:t> 17014, 17021-17025, 17005, 17007, 17001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 smtClean="0">
                          <a:latin typeface="Arial Narrow" pitchFamily="34" charset="0"/>
                          <a:ea typeface="Times New Roman"/>
                        </a:rPr>
                        <a:t>Presence</a:t>
                      </a:r>
                      <a:r>
                        <a:rPr lang="en-US" sz="500" baseline="0" dirty="0" smtClean="0">
                          <a:latin typeface="Arial Narrow" pitchFamily="34" charset="0"/>
                          <a:ea typeface="Times New Roman"/>
                        </a:rPr>
                        <a:t> of manmade obstacles (burning vehicles, engineer obstacles)</a:t>
                      </a:r>
                      <a:endParaRPr lang="en-US" sz="5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Presence of disturbed</a:t>
                      </a:r>
                      <a:r>
                        <a:rPr lang="en-US" sz="600" baseline="0" dirty="0" smtClean="0">
                          <a:latin typeface="Arial Narrow" pitchFamily="34" charset="0"/>
                          <a:ea typeface="Times New Roman"/>
                        </a:rPr>
                        <a:t> earth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56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+mn-lt"/>
                          <a:ea typeface="Times New Roman"/>
                        </a:rPr>
                        <a:t>X</a:t>
                      </a: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+mn-lt"/>
                        <a:ea typeface="Times New Roman"/>
                      </a:endParaRPr>
                    </a:p>
                  </a:txBody>
                  <a:tcPr marL="57600" marR="57600" marT="0" marB="0"/>
                </a:tc>
              </a:tr>
              <a:tr h="908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atin typeface="Arial Narrow" pitchFamily="34" charset="0"/>
                          <a:ea typeface="Times New Roman"/>
                        </a:rPr>
                        <a:t>Presence of mines</a:t>
                      </a:r>
                      <a:endParaRPr lang="en-US" sz="6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57600" marR="576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itle 1"/>
          <p:cNvSpPr txBox="1">
            <a:spLocks/>
          </p:cNvSpPr>
          <p:nvPr/>
        </p:nvSpPr>
        <p:spPr>
          <a:xfrm>
            <a:off x="1828800" y="304800"/>
            <a:ext cx="4648200" cy="152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6477000" y="304800"/>
            <a:ext cx="609600" cy="1524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Organic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7086600" y="304800"/>
            <a:ext cx="14478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Requested</a:t>
            </a:r>
            <a:endParaRPr kumimoji="0" lang="en-US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</TotalTime>
  <Words>1020</Words>
  <Application>Microsoft Office PowerPoint</Application>
  <PresentationFormat>On-screen Show (4:3)</PresentationFormat>
  <Paragraphs>398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NTC 14-04 PIR Matrix</vt:lpstr>
    </vt:vector>
  </TitlesOfParts>
  <Company>United States Army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NTC 14-04 PIR Matrix</dc:title>
  <dc:creator>jenny.forte</dc:creator>
  <cp:lastModifiedBy>lisa.alley</cp:lastModifiedBy>
  <cp:revision>71</cp:revision>
  <dcterms:created xsi:type="dcterms:W3CDTF">2014-06-20T12:56:56Z</dcterms:created>
  <dcterms:modified xsi:type="dcterms:W3CDTF">2014-09-24T20:58:53Z</dcterms:modified>
</cp:coreProperties>
</file>